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262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7469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3289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5841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0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437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767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202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4764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861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60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D90A22-E7C9-4CF2-B0A7-2F5F8DFA9F5B}" type="datetimeFigureOut">
              <a:rPr lang="pl-PL" smtClean="0"/>
              <a:t>22.04.2020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AA8DEF-3E34-4109-A2A4-0D85EF7F80B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303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b="1" dirty="0"/>
              <a:t>EUROPA POŁUDNIOWA – TURYSTYCZNY RAJ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9897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Portugalia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Sanktuarium Maryjne w </a:t>
            </a:r>
            <a:r>
              <a:rPr lang="pl-PL" dirty="0" smtClean="0"/>
              <a:t>Fatimie (tabela)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420888"/>
            <a:ext cx="75057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0754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DĄB KORKOWY</a:t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Drzewo </a:t>
            </a:r>
            <a:r>
              <a:rPr lang="pl-PL" sz="2400" dirty="0"/>
              <a:t>to jest uprawiane powszechnie w regionie śródziemnomorskim, jednak nie pozyskuje się z niego owoców.</a:t>
            </a:r>
          </a:p>
          <a:p>
            <a:pPr marL="0" indent="0">
              <a:buNone/>
            </a:pPr>
            <a:r>
              <a:rPr lang="pl-PL" sz="2400" dirty="0" smtClean="0"/>
              <a:t>Z </a:t>
            </a:r>
            <a:r>
              <a:rPr lang="pl-PL" sz="2400" dirty="0"/>
              <a:t>drzewa tego uzyskuje się korę, która po przetworzeniu jest </a:t>
            </a:r>
            <a:r>
              <a:rPr lang="pl-PL" sz="2400" dirty="0" smtClean="0"/>
              <a:t>materiałem wykończeniowym</a:t>
            </a:r>
            <a:r>
              <a:rPr lang="pl-PL" sz="2400" dirty="0"/>
              <a:t>, służy do </a:t>
            </a:r>
            <a:r>
              <a:rPr lang="pl-PL" sz="2400" dirty="0" smtClean="0"/>
              <a:t>produkcji korków </a:t>
            </a:r>
            <a:r>
              <a:rPr lang="pl-PL" sz="2400" dirty="0"/>
              <a:t>do butelek i kamizelek ratunkowych.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73016"/>
            <a:ext cx="4722663" cy="3133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9" y="3573016"/>
            <a:ext cx="4176464" cy="310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985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Półwysep Apeniński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dirty="0" smtClean="0"/>
              <a:t>Włochy</a:t>
            </a:r>
          </a:p>
          <a:p>
            <a:pPr marL="0" indent="0">
              <a:buNone/>
            </a:pPr>
            <a:r>
              <a:rPr lang="pl-PL" sz="2800" dirty="0"/>
              <a:t>1. Najlepiej rozwinięty gospodarczo kraj w regionie śródziemnomorskim. Występuje tu wyraźny podział na </a:t>
            </a:r>
            <a:r>
              <a:rPr lang="pl-PL" sz="2800" dirty="0" smtClean="0"/>
              <a:t>bogatszą, przemysłową </a:t>
            </a:r>
            <a:r>
              <a:rPr lang="pl-PL" sz="2800" dirty="0"/>
              <a:t>północ kraju i biedniejsze, rolnicze południe.</a:t>
            </a:r>
          </a:p>
          <a:p>
            <a:pPr marL="0" indent="0">
              <a:buNone/>
            </a:pPr>
            <a:r>
              <a:rPr lang="pl-PL" sz="2800" dirty="0"/>
              <a:t>2. Kraj położony na półwyspie o kształcie buta na obcasie.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4509120"/>
            <a:ext cx="1106072" cy="202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035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Rzym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Koloseum (tabela)</a:t>
            </a:r>
            <a:endParaRPr lang="pl-PL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7" y="2780928"/>
            <a:ext cx="6905625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Asyż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(tabela)</a:t>
            </a:r>
            <a:endParaRPr lang="pl-P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268760"/>
            <a:ext cx="4424146" cy="54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3905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Sycylia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 smtClean="0"/>
              <a:t>1</a:t>
            </a:r>
            <a:r>
              <a:rPr lang="pl-PL" sz="2000" dirty="0"/>
              <a:t>. Na tej wyspie znajduje się najwyższy w Europie czynny wulkan, który stanowi atrakcję dla licznych turystów. Na </a:t>
            </a:r>
            <a:r>
              <a:rPr lang="pl-PL" sz="2000" dirty="0" smtClean="0"/>
              <a:t>jego zboczach </a:t>
            </a:r>
            <a:r>
              <a:rPr lang="pl-PL" sz="2000" dirty="0"/>
              <a:t>rozwija się uprawa winorośli.</a:t>
            </a:r>
          </a:p>
          <a:p>
            <a:pPr marL="0" indent="0">
              <a:buNone/>
            </a:pPr>
            <a:r>
              <a:rPr lang="pl-PL" sz="2000" dirty="0"/>
              <a:t>2. Jest to największa wyspa na Morzu Śródziemnym. Na całym świecie jest znana mafia wywodząca się z tej wyspy.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284984"/>
            <a:ext cx="47625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75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Apeniny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1</a:t>
            </a:r>
            <a:r>
              <a:rPr lang="pl-PL" sz="2400" dirty="0"/>
              <a:t>. Góry te nie należą ani do najwyższych łańcuchów w Europie, ani nawet we Włoszech. Dzielą się na trzy </a:t>
            </a:r>
            <a:r>
              <a:rPr lang="pl-PL" sz="2400" dirty="0" err="1" smtClean="0"/>
              <a:t>części:północną</a:t>
            </a:r>
            <a:r>
              <a:rPr lang="pl-PL" sz="2400" dirty="0"/>
              <a:t>, środkową i południową.</a:t>
            </a:r>
          </a:p>
          <a:p>
            <a:pPr marL="0" indent="0">
              <a:buNone/>
            </a:pPr>
            <a:r>
              <a:rPr lang="pl-PL" sz="2400" dirty="0"/>
              <a:t>2. Najwyższym szczytem tych gór jest </a:t>
            </a:r>
            <a:r>
              <a:rPr lang="pl-PL" sz="2400" dirty="0" err="1"/>
              <a:t>Corno</a:t>
            </a:r>
            <a:r>
              <a:rPr lang="pl-PL" sz="2400" dirty="0"/>
              <a:t> Grande, który liczy 2912 m n.p.m. Nazwa półwyspu, na którym leżą </a:t>
            </a:r>
            <a:r>
              <a:rPr lang="pl-PL" sz="2400" dirty="0" smtClean="0"/>
              <a:t>Włochy, pochodzi </a:t>
            </a:r>
            <a:r>
              <a:rPr lang="pl-PL" sz="2400" dirty="0"/>
              <a:t>od nazwy tych gór.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895894"/>
            <a:ext cx="4762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539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Półwysep Bałkański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/>
              <a:t>GRECJA</a:t>
            </a:r>
          </a:p>
          <a:p>
            <a:pPr marL="0" indent="0">
              <a:buNone/>
            </a:pPr>
            <a:r>
              <a:rPr lang="pl-PL" sz="2400" dirty="0"/>
              <a:t>1. Jest to kraj położony na półwyspie i bardzo wielu wyspach. Górzyste ukształtowanie powierzchni kraju </a:t>
            </a:r>
            <a:r>
              <a:rPr lang="pl-PL" sz="2400" dirty="0" smtClean="0"/>
              <a:t>utrudnia komunikację </a:t>
            </a:r>
            <a:r>
              <a:rPr lang="pl-PL" sz="2400" dirty="0"/>
              <a:t>lądową, dlatego bardzo duże znaczenie ma transport morski – towarowy i pasażerski.</a:t>
            </a:r>
          </a:p>
          <a:p>
            <a:pPr marL="0" indent="0">
              <a:buNone/>
            </a:pPr>
            <a:r>
              <a:rPr lang="pl-PL" sz="2400" dirty="0"/>
              <a:t>2. Kultura tego kraju rozwijająca się w czasach antycznych miała wpływ na rozwój cywilizacji całej Europy.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221088"/>
            <a:ext cx="2348399" cy="218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878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ATENY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Akropol (tabela)</a:t>
            </a:r>
            <a:endParaRPr lang="pl-PL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276872"/>
            <a:ext cx="5491303" cy="385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94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Kreta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1</a:t>
            </a:r>
            <a:r>
              <a:rPr lang="pl-PL" sz="2400" dirty="0"/>
              <a:t>. Największa spośród greckich wysp, słynie z pięknych plaż i wspaniałej pogody. To tutaj co roku przyjeżdżają </a:t>
            </a:r>
            <a:r>
              <a:rPr lang="pl-PL" sz="2400" dirty="0" smtClean="0"/>
              <a:t>tłumy turystów</a:t>
            </a:r>
            <a:r>
              <a:rPr lang="pl-PL" sz="2400" dirty="0"/>
              <a:t>, by skorzystać z wypoczynku.</a:t>
            </a:r>
          </a:p>
          <a:p>
            <a:pPr marL="0" indent="0">
              <a:buNone/>
            </a:pPr>
            <a:r>
              <a:rPr lang="pl-PL" sz="2400" dirty="0"/>
              <a:t>2. To z tej wyspy mieli uciekać mityczni Dedal i Ikar.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682" y="3356992"/>
            <a:ext cx="3931146" cy="2624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363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Cele lekcji</a:t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scharakteryzowanie </a:t>
            </a:r>
            <a:r>
              <a:rPr lang="pl-PL" dirty="0"/>
              <a:t>warunków przyrodniczych Europy Południowej, określenie związku między rozwojem turystyki</a:t>
            </a:r>
          </a:p>
          <a:p>
            <a:pPr marL="0" indent="0">
              <a:buNone/>
            </a:pPr>
            <a:r>
              <a:rPr lang="pl-PL" dirty="0"/>
              <a:t>a walorami krajobrazu przyrodniczego i kulturowego.</a:t>
            </a:r>
          </a:p>
        </p:txBody>
      </p:sp>
    </p:spTree>
    <p:extLst>
      <p:ext uri="{BB962C8B-B14F-4D97-AF65-F5344CB8AC3E}">
        <p14:creationId xmlns:p14="http://schemas.microsoft.com/office/powerpoint/2010/main" val="22153341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Olimp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 smtClean="0"/>
              <a:t>1</a:t>
            </a:r>
            <a:r>
              <a:rPr lang="pl-PL" sz="2400" dirty="0"/>
              <a:t>. Jest to najwyższy szczyt Grecji, położony w jej północnej części. Jego wysokość wynosi 2917 m n.p.m.</a:t>
            </a:r>
          </a:p>
          <a:p>
            <a:pPr marL="0" indent="0">
              <a:buNone/>
            </a:pPr>
            <a:r>
              <a:rPr lang="pl-PL" sz="2400" dirty="0"/>
              <a:t>2. Według mitologii greckiej to na tym szczycie mieli zasiadać greccy bogowie z Zeusem na czele.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40968"/>
            <a:ext cx="4752356" cy="3463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9102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Chorwacja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Starówka </a:t>
            </a:r>
            <a:r>
              <a:rPr lang="pl-PL" dirty="0"/>
              <a:t>w </a:t>
            </a:r>
            <a:r>
              <a:rPr lang="pl-PL" dirty="0" smtClean="0"/>
              <a:t>Dubrowniku (tabela)</a:t>
            </a:r>
            <a:endParaRPr lang="pl-PL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537" y="2132856"/>
            <a:ext cx="66675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707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DRZEWO OLIWNE</a:t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 smtClean="0"/>
              <a:t>1</a:t>
            </a:r>
            <a:r>
              <a:rPr lang="pl-PL" sz="2000" dirty="0"/>
              <a:t>. Roślina ta kojarzy się nierozerwalnie z regionem śródziemnomorskim i kulturą antyczną. Długość jej życia </a:t>
            </a:r>
            <a:r>
              <a:rPr lang="pl-PL" sz="2000" dirty="0" smtClean="0"/>
              <a:t>może przekraczać </a:t>
            </a:r>
            <a:r>
              <a:rPr lang="pl-PL" sz="2000" dirty="0"/>
              <a:t>1000 lat. Znosi bardzo trudne warunki termiczne i wilgotnościowe. Do tej pory owoce są </a:t>
            </a:r>
            <a:r>
              <a:rPr lang="pl-PL" sz="2000" dirty="0" smtClean="0"/>
              <a:t>zbierane w </a:t>
            </a:r>
            <a:r>
              <a:rPr lang="pl-PL" sz="2000" dirty="0"/>
              <a:t>sposób ręczny, gdyż gałązki tego drzewa są kruche i łatwo się łamią.</a:t>
            </a:r>
          </a:p>
          <a:p>
            <a:pPr marL="0" indent="0">
              <a:buNone/>
            </a:pPr>
            <a:r>
              <a:rPr lang="pl-PL" sz="2000" dirty="0"/>
              <a:t>2. Z owoców tego drzewa wyrabia się poszukiwany na całym świecie cenny olej. Jest on najpowszechniej </a:t>
            </a:r>
            <a:r>
              <a:rPr lang="pl-PL" sz="2000" dirty="0" smtClean="0"/>
              <a:t>spożywany właśnie </a:t>
            </a:r>
            <a:r>
              <a:rPr lang="pl-PL" sz="2000" dirty="0"/>
              <a:t>w krajach śródziemnomorskich.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594090"/>
            <a:ext cx="5112568" cy="3263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129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Wykonujemy w zeszycie tabelę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037094"/>
              </p:ext>
            </p:extLst>
          </p:nvPr>
        </p:nvGraphicFramePr>
        <p:xfrm>
          <a:off x="457200" y="160020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Półwysep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Kraj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dirty="0" smtClean="0"/>
                        <a:t>Atrakcja</a:t>
                      </a:r>
                      <a:r>
                        <a:rPr lang="pl-PL" baseline="0" dirty="0" smtClean="0"/>
                        <a:t> turystyczna</a:t>
                      </a:r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pl-PL" dirty="0" smtClean="0"/>
                        <a:t>Iberyjski</a:t>
                      </a:r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269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Półwysep Iberyjski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1" dirty="0"/>
              <a:t>HISZPANIA</a:t>
            </a:r>
          </a:p>
          <a:p>
            <a:pPr marL="0" indent="0">
              <a:buNone/>
            </a:pPr>
            <a:r>
              <a:rPr lang="pl-PL" dirty="0" smtClean="0"/>
              <a:t>Naszą </a:t>
            </a:r>
            <a:r>
              <a:rPr lang="pl-PL" dirty="0"/>
              <a:t>podróż rozpoczynamy w kraju, który jest położony na półwyspie i wyspach. Około 90% </a:t>
            </a:r>
            <a:r>
              <a:rPr lang="pl-PL" dirty="0" smtClean="0"/>
              <a:t>jego </a:t>
            </a:r>
            <a:r>
              <a:rPr lang="pl-PL" dirty="0"/>
              <a:t>terytorium </a:t>
            </a:r>
            <a:r>
              <a:rPr lang="pl-PL" dirty="0" smtClean="0"/>
              <a:t>zajmują wyżyny </a:t>
            </a:r>
            <a:r>
              <a:rPr lang="pl-PL" dirty="0"/>
              <a:t>i góry</a:t>
            </a:r>
            <a:r>
              <a:rPr lang="pl-PL" dirty="0" smtClean="0"/>
              <a:t>.</a:t>
            </a:r>
          </a:p>
          <a:p>
            <a:pPr marL="0" indent="0">
              <a:buNone/>
            </a:pPr>
            <a:endParaRPr lang="pl-P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72943"/>
            <a:ext cx="4788024" cy="319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84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MADRYT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2. Stolica tego państwa nie jest położona nad morzem, lecz w głębi lądu, w środkowej części kraju.</a:t>
            </a:r>
          </a:p>
          <a:p>
            <a:endParaRPr lang="pl-P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84984"/>
            <a:ext cx="8100392" cy="33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2196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Atrakcje turystyczne :Hiszpania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/>
              <a:t>Alhambra</a:t>
            </a:r>
          </a:p>
          <a:p>
            <a:pPr marL="0" indent="0">
              <a:buNone/>
            </a:pPr>
            <a:r>
              <a:rPr lang="pl-PL" dirty="0" smtClean="0"/>
              <a:t>(tabela)</a:t>
            </a:r>
            <a:endParaRPr lang="pl-P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340768"/>
            <a:ext cx="3577952" cy="493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3722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Barcelona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1</a:t>
            </a:r>
            <a:r>
              <a:rPr lang="pl-PL" dirty="0"/>
              <a:t>. Jest to drugie pod względem znaczenia i liczby mieszkańców miasto w Hiszpanii. Stanowi nowoczesne </a:t>
            </a:r>
            <a:r>
              <a:rPr lang="pl-PL" dirty="0" smtClean="0"/>
              <a:t>centrum przemysłowe </a:t>
            </a:r>
            <a:r>
              <a:rPr lang="pl-PL" dirty="0"/>
              <a:t>kraju.</a:t>
            </a:r>
          </a:p>
          <a:p>
            <a:pPr marL="0" indent="0">
              <a:buNone/>
            </a:pPr>
            <a:r>
              <a:rPr lang="pl-PL" dirty="0"/>
              <a:t>2. W mieście tym ma swoją siedzibę jeden z </a:t>
            </a:r>
            <a:r>
              <a:rPr lang="pl-PL" dirty="0" smtClean="0"/>
              <a:t>najbardziej </a:t>
            </a:r>
            <a:r>
              <a:rPr lang="pl-PL" dirty="0"/>
              <a:t>znanych klubów piłkarskich Europy.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4" y="4149080"/>
            <a:ext cx="2607171" cy="260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149080"/>
            <a:ext cx="4104456" cy="242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284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Algeciras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1</a:t>
            </a:r>
            <a:r>
              <a:rPr lang="pl-PL" dirty="0"/>
              <a:t>. Jeden z największych portów w Hiszpanii, położony niedaleko przylądka </a:t>
            </a:r>
            <a:r>
              <a:rPr lang="pl-PL" dirty="0" err="1"/>
              <a:t>Marroquí</a:t>
            </a:r>
            <a:r>
              <a:rPr lang="pl-PL" dirty="0"/>
              <a:t>.</a:t>
            </a:r>
          </a:p>
          <a:p>
            <a:pPr marL="0" indent="0">
              <a:buNone/>
            </a:pPr>
            <a:r>
              <a:rPr lang="pl-PL" dirty="0"/>
              <a:t>2. Spośród dużych portów Hiszpanii ten jest położony najdalej na południe.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770281"/>
            <a:ext cx="4879302" cy="306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253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Góry </a:t>
            </a:r>
            <a:r>
              <a:rPr lang="pl-PL" dirty="0" err="1" smtClean="0"/>
              <a:t>Betyckie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 smtClean="0"/>
              <a:t>1</a:t>
            </a:r>
            <a:r>
              <a:rPr lang="pl-PL" dirty="0"/>
              <a:t>. W górach tych jest położony najwyższy szczyt kontynentalnej części Hiszpanii – </a:t>
            </a:r>
            <a:r>
              <a:rPr lang="pl-PL" dirty="0" err="1"/>
              <a:t>Mulhacén</a:t>
            </a:r>
            <a:r>
              <a:rPr lang="pl-PL" dirty="0"/>
              <a:t> – liczący 3482 m n.p.m.</a:t>
            </a:r>
          </a:p>
          <a:p>
            <a:pPr marL="0" indent="0">
              <a:buNone/>
            </a:pPr>
            <a:r>
              <a:rPr lang="pl-PL" dirty="0"/>
              <a:t>2. Jest to położone najbardziej na południe pasmo górskie Hiszpanii.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221088"/>
            <a:ext cx="5112567" cy="260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380046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627</Words>
  <Application>Microsoft Office PowerPoint</Application>
  <PresentationFormat>Pokaz na ekranie (4:3)</PresentationFormat>
  <Paragraphs>62</Paragraphs>
  <Slides>22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3" baseType="lpstr">
      <vt:lpstr>Motyw pakietu Office</vt:lpstr>
      <vt:lpstr>EUROPA POŁUDNIOWA – TURYSTYCZNY RAJ</vt:lpstr>
      <vt:lpstr>Cele lekcji </vt:lpstr>
      <vt:lpstr>Wykonujemy w zeszycie tabelę</vt:lpstr>
      <vt:lpstr>Półwysep Iberyjski</vt:lpstr>
      <vt:lpstr>MADRYT</vt:lpstr>
      <vt:lpstr>Atrakcje turystyczne :Hiszpania</vt:lpstr>
      <vt:lpstr>Barcelona</vt:lpstr>
      <vt:lpstr>Algeciras</vt:lpstr>
      <vt:lpstr>Góry Betyckie </vt:lpstr>
      <vt:lpstr>Portugalia</vt:lpstr>
      <vt:lpstr>DĄB KORKOWY </vt:lpstr>
      <vt:lpstr>Półwysep Apeniński</vt:lpstr>
      <vt:lpstr>Rzym</vt:lpstr>
      <vt:lpstr>Asyż</vt:lpstr>
      <vt:lpstr>Sycylia</vt:lpstr>
      <vt:lpstr>Apeniny</vt:lpstr>
      <vt:lpstr>Półwysep Bałkański</vt:lpstr>
      <vt:lpstr>ATENY</vt:lpstr>
      <vt:lpstr>Kreta</vt:lpstr>
      <vt:lpstr>Olimp</vt:lpstr>
      <vt:lpstr>Chorwacja</vt:lpstr>
      <vt:lpstr>DRZEWO OLIWNE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EUROPA POŁUDNIOWA – TURYSTYCZNY RAJ</dc:title>
  <dc:creator>Izabela</dc:creator>
  <cp:lastModifiedBy>Izabela</cp:lastModifiedBy>
  <cp:revision>15</cp:revision>
  <dcterms:created xsi:type="dcterms:W3CDTF">2020-03-01T11:58:52Z</dcterms:created>
  <dcterms:modified xsi:type="dcterms:W3CDTF">2020-04-22T15:50:35Z</dcterms:modified>
</cp:coreProperties>
</file>